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57" r:id="rId3"/>
    <p:sldId id="270" r:id="rId4"/>
    <p:sldId id="260" r:id="rId5"/>
    <p:sldId id="271" r:id="rId6"/>
    <p:sldId id="267" r:id="rId7"/>
    <p:sldId id="269" r:id="rId8"/>
    <p:sldId id="266" r:id="rId9"/>
    <p:sldId id="259" r:id="rId10"/>
    <p:sldId id="262" r:id="rId11"/>
    <p:sldId id="263" r:id="rId12"/>
    <p:sldId id="264"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96" y="-56"/>
      </p:cViewPr>
      <p:guideLst>
        <p:guide orient="horz" pos="2160"/>
        <p:guide pos="2880"/>
      </p:guideLst>
    </p:cSldViewPr>
  </p:slideViewPr>
  <p:notesTextViewPr>
    <p:cViewPr>
      <p:scale>
        <a:sx n="1" d="1"/>
        <a:sy n="1" d="1"/>
      </p:scale>
      <p:origin x="0" y="0"/>
    </p:cViewPr>
  </p:notesTextViewPr>
  <p:sorterViewPr>
    <p:cViewPr>
      <p:scale>
        <a:sx n="100" d="100"/>
        <a:sy n="100" d="100"/>
      </p:scale>
      <p:origin x="0" y="7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A8F60-2B6B-47C4-B577-C006F8C94778}" type="datetimeFigureOut">
              <a:rPr lang="en-US" smtClean="0"/>
              <a:t>9/7/2014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CDE866-BCDD-4DAB-BDDF-AAE156DEB1BB}" type="slidenum">
              <a:rPr lang="en-US" smtClean="0"/>
              <a:t>‹#›</a:t>
            </a:fld>
            <a:endParaRPr lang="en-US"/>
          </a:p>
        </p:txBody>
      </p:sp>
    </p:spTree>
    <p:extLst>
      <p:ext uri="{BB962C8B-B14F-4D97-AF65-F5344CB8AC3E}">
        <p14:creationId xmlns:p14="http://schemas.microsoft.com/office/powerpoint/2010/main" val="1799879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1</a:t>
            </a:fld>
            <a:endParaRPr lang="en-US"/>
          </a:p>
        </p:txBody>
      </p:sp>
    </p:spTree>
    <p:extLst>
      <p:ext uri="{BB962C8B-B14F-4D97-AF65-F5344CB8AC3E}">
        <p14:creationId xmlns:p14="http://schemas.microsoft.com/office/powerpoint/2010/main" val="2213528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10</a:t>
            </a:fld>
            <a:endParaRPr lang="en-US"/>
          </a:p>
        </p:txBody>
      </p:sp>
    </p:spTree>
    <p:extLst>
      <p:ext uri="{BB962C8B-B14F-4D97-AF65-F5344CB8AC3E}">
        <p14:creationId xmlns:p14="http://schemas.microsoft.com/office/powerpoint/2010/main" val="2655280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11</a:t>
            </a:fld>
            <a:endParaRPr lang="en-US"/>
          </a:p>
        </p:txBody>
      </p:sp>
    </p:spTree>
    <p:extLst>
      <p:ext uri="{BB962C8B-B14F-4D97-AF65-F5344CB8AC3E}">
        <p14:creationId xmlns:p14="http://schemas.microsoft.com/office/powerpoint/2010/main" val="3756333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12</a:t>
            </a:fld>
            <a:endParaRPr lang="en-US"/>
          </a:p>
        </p:txBody>
      </p:sp>
    </p:spTree>
    <p:extLst>
      <p:ext uri="{BB962C8B-B14F-4D97-AF65-F5344CB8AC3E}">
        <p14:creationId xmlns:p14="http://schemas.microsoft.com/office/powerpoint/2010/main" val="1762869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13</a:t>
            </a:fld>
            <a:endParaRPr lang="en-US"/>
          </a:p>
        </p:txBody>
      </p:sp>
    </p:spTree>
    <p:extLst>
      <p:ext uri="{BB962C8B-B14F-4D97-AF65-F5344CB8AC3E}">
        <p14:creationId xmlns:p14="http://schemas.microsoft.com/office/powerpoint/2010/main" val="176286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2</a:t>
            </a:fld>
            <a:endParaRPr lang="en-US"/>
          </a:p>
        </p:txBody>
      </p:sp>
    </p:spTree>
    <p:extLst>
      <p:ext uri="{BB962C8B-B14F-4D97-AF65-F5344CB8AC3E}">
        <p14:creationId xmlns:p14="http://schemas.microsoft.com/office/powerpoint/2010/main" val="1063786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3</a:t>
            </a:fld>
            <a:endParaRPr lang="en-US"/>
          </a:p>
        </p:txBody>
      </p:sp>
    </p:spTree>
    <p:extLst>
      <p:ext uri="{BB962C8B-B14F-4D97-AF65-F5344CB8AC3E}">
        <p14:creationId xmlns:p14="http://schemas.microsoft.com/office/powerpoint/2010/main" val="349102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4</a:t>
            </a:fld>
            <a:endParaRPr lang="en-US"/>
          </a:p>
        </p:txBody>
      </p:sp>
    </p:spTree>
    <p:extLst>
      <p:ext uri="{BB962C8B-B14F-4D97-AF65-F5344CB8AC3E}">
        <p14:creationId xmlns:p14="http://schemas.microsoft.com/office/powerpoint/2010/main" val="349102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5</a:t>
            </a:fld>
            <a:endParaRPr lang="en-US"/>
          </a:p>
        </p:txBody>
      </p:sp>
    </p:spTree>
    <p:extLst>
      <p:ext uri="{BB962C8B-B14F-4D97-AF65-F5344CB8AC3E}">
        <p14:creationId xmlns:p14="http://schemas.microsoft.com/office/powerpoint/2010/main" val="349102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6</a:t>
            </a:fld>
            <a:endParaRPr lang="en-US"/>
          </a:p>
        </p:txBody>
      </p:sp>
    </p:spTree>
    <p:extLst>
      <p:ext uri="{BB962C8B-B14F-4D97-AF65-F5344CB8AC3E}">
        <p14:creationId xmlns:p14="http://schemas.microsoft.com/office/powerpoint/2010/main" val="2830239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7</a:t>
            </a:fld>
            <a:endParaRPr lang="en-US"/>
          </a:p>
        </p:txBody>
      </p:sp>
    </p:spTree>
    <p:extLst>
      <p:ext uri="{BB962C8B-B14F-4D97-AF65-F5344CB8AC3E}">
        <p14:creationId xmlns:p14="http://schemas.microsoft.com/office/powerpoint/2010/main" val="2637470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8</a:t>
            </a:fld>
            <a:endParaRPr lang="en-US"/>
          </a:p>
        </p:txBody>
      </p:sp>
    </p:spTree>
    <p:extLst>
      <p:ext uri="{BB962C8B-B14F-4D97-AF65-F5344CB8AC3E}">
        <p14:creationId xmlns:p14="http://schemas.microsoft.com/office/powerpoint/2010/main" val="726947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CDE866-BCDD-4DAB-BDDF-AAE156DEB1BB}" type="slidenum">
              <a:rPr lang="en-US" smtClean="0"/>
              <a:t>9</a:t>
            </a:fld>
            <a:endParaRPr lang="en-US"/>
          </a:p>
        </p:txBody>
      </p:sp>
    </p:spTree>
    <p:extLst>
      <p:ext uri="{BB962C8B-B14F-4D97-AF65-F5344CB8AC3E}">
        <p14:creationId xmlns:p14="http://schemas.microsoft.com/office/powerpoint/2010/main" val="4025694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DF126B-3A18-4A1B-8988-75CB403870B7}" type="datetime1">
              <a:rPr lang="en-US" smtClean="0"/>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26552529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2DFA4-920E-420E-AD11-57B1442C1276}" type="datetime1">
              <a:rPr lang="en-US" smtClean="0"/>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3437203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5ED121-FE18-48F3-BC26-F8F7C2CFDE1F}" type="datetime1">
              <a:rPr lang="en-US" smtClean="0"/>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751345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71EAC4-C356-4816-A47B-5074D8065FC2}" type="datetime1">
              <a:rPr lang="en-US" smtClean="0"/>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37343439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DBCB6C-3B75-4AF2-B1F5-4C12C047C62F}" type="datetime1">
              <a:rPr lang="en-US" smtClean="0"/>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1794161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2D84DC-7621-49EF-8FF0-CD70834D7592}" type="datetime1">
              <a:rPr lang="en-US" smtClean="0"/>
              <a:t>9/7/2014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25036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137664-2944-4577-9181-E8E5E5B57F11}" type="datetime1">
              <a:rPr lang="en-US" smtClean="0"/>
              <a:t>9/7/2014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3811768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337102-64D6-4420-8E7C-04618109327F}" type="datetime1">
              <a:rPr lang="en-US" smtClean="0"/>
              <a:t>9/7/2014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2625234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A0869-2124-4CBB-A03F-DF1513133C2D}" type="datetime1">
              <a:rPr lang="en-US" smtClean="0"/>
              <a:t>9/7/2014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1045444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3FEB25-5580-4964-A388-3DA400564CFB}" type="datetime1">
              <a:rPr lang="en-US" smtClean="0"/>
              <a:t>9/7/2014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4010843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98A77-4F9B-401F-BA0B-805A834D54D4}" type="datetime1">
              <a:rPr lang="en-US" smtClean="0"/>
              <a:t>9/7/2014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C8D506-FD5F-4E3F-AE1B-33710E5DD704}" type="slidenum">
              <a:rPr lang="en-US" smtClean="0"/>
              <a:t>‹#›</a:t>
            </a:fld>
            <a:endParaRPr lang="en-US"/>
          </a:p>
        </p:txBody>
      </p:sp>
    </p:spTree>
    <p:extLst>
      <p:ext uri="{BB962C8B-B14F-4D97-AF65-F5344CB8AC3E}">
        <p14:creationId xmlns:p14="http://schemas.microsoft.com/office/powerpoint/2010/main" val="3766902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0260C-612F-4795-AB50-EFB739A0AED7}" type="datetime1">
              <a:rPr lang="en-US" smtClean="0"/>
              <a:t>9/7/2014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C8D506-FD5F-4E3F-AE1B-33710E5DD704}" type="slidenum">
              <a:rPr lang="en-US" smtClean="0"/>
              <a:t>‹#›</a:t>
            </a:fld>
            <a:endParaRPr lang="en-US"/>
          </a:p>
        </p:txBody>
      </p:sp>
      <p:pic>
        <p:nvPicPr>
          <p:cNvPr id="1026" name="Picture 2" descr="C:\Users\Mari Anne Snow\AppData\Local\Microsoft\Windows\Temporary Internet Files\Content.Outlook\ESTZGQFV\Community Boating Inc  logo.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086600" y="5410200"/>
            <a:ext cx="18288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504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130425"/>
            <a:ext cx="8763000" cy="1470025"/>
          </a:xfrm>
        </p:spPr>
        <p:txBody>
          <a:bodyPr>
            <a:normAutofit/>
          </a:bodyPr>
          <a:lstStyle/>
          <a:p>
            <a:r>
              <a:rPr lang="en-US" sz="4200" dirty="0" smtClean="0"/>
              <a:t>Cheers for chairs</a:t>
            </a:r>
            <a:br>
              <a:rPr lang="en-US" sz="4200" dirty="0" smtClean="0"/>
            </a:br>
            <a:r>
              <a:rPr lang="en-US" sz="4200" dirty="0" smtClean="0"/>
              <a:t>Accessible sailing at CBI!</a:t>
            </a:r>
            <a:endParaRPr lang="en-US" sz="4200" dirty="0"/>
          </a:p>
        </p:txBody>
      </p:sp>
      <p:sp>
        <p:nvSpPr>
          <p:cNvPr id="3" name="Subtitle 2"/>
          <p:cNvSpPr>
            <a:spLocks noGrp="1"/>
          </p:cNvSpPr>
          <p:nvPr>
            <p:ph type="subTitle" idx="1"/>
          </p:nvPr>
        </p:nvSpPr>
        <p:spPr/>
        <p:txBody>
          <a:bodyPr/>
          <a:lstStyle/>
          <a:p>
            <a:r>
              <a:rPr lang="en-US" dirty="0" smtClean="0"/>
              <a:t>#sailing4all</a:t>
            </a:r>
          </a:p>
          <a:p>
            <a:r>
              <a:rPr lang="en-US" dirty="0" smtClean="0"/>
              <a:t>Primary </a:t>
            </a:r>
            <a:r>
              <a:rPr lang="en-US" dirty="0" err="1" smtClean="0"/>
              <a:t>Indiegogo</a:t>
            </a:r>
            <a:r>
              <a:rPr lang="en-US" dirty="0" smtClean="0"/>
              <a:t> campaign video Launch date: Oct 11, 2014</a:t>
            </a:r>
            <a:endParaRPr lang="en-US" dirty="0"/>
          </a:p>
        </p:txBody>
      </p:sp>
    </p:spTree>
    <p:extLst>
      <p:ext uri="{BB962C8B-B14F-4D97-AF65-F5344CB8AC3E}">
        <p14:creationId xmlns:p14="http://schemas.microsoft.com/office/powerpoint/2010/main" val="6189906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60000"/>
                    <a:lumOff val="40000"/>
                  </a:schemeClr>
                </a:solidFill>
              </a:rPr>
              <a:t>Storyboard</a:t>
            </a:r>
            <a:r>
              <a:rPr lang="en-US" dirty="0" smtClean="0"/>
              <a:t>/Storyline – Richard’s story</a:t>
            </a:r>
            <a:endParaRPr lang="en-US" dirty="0"/>
          </a:p>
        </p:txBody>
      </p:sp>
      <p:sp>
        <p:nvSpPr>
          <p:cNvPr id="3" name="Content Placeholder 2"/>
          <p:cNvSpPr>
            <a:spLocks noGrp="1"/>
          </p:cNvSpPr>
          <p:nvPr>
            <p:ph idx="1"/>
          </p:nvPr>
        </p:nvSpPr>
        <p:spPr>
          <a:xfrm>
            <a:off x="457200" y="1447801"/>
            <a:ext cx="8229600" cy="4571999"/>
          </a:xfrm>
        </p:spPr>
        <p:txBody>
          <a:bodyPr>
            <a:normAutofit fontScale="85000" lnSpcReduction="10000"/>
          </a:bodyPr>
          <a:lstStyle/>
          <a:p>
            <a:pPr marL="0" indent="0">
              <a:buNone/>
            </a:pPr>
            <a:r>
              <a:rPr lang="en-US" dirty="0" smtClean="0">
                <a:solidFill>
                  <a:schemeClr val="tx2">
                    <a:lumMod val="60000"/>
                    <a:lumOff val="40000"/>
                  </a:schemeClr>
                </a:solidFill>
              </a:rPr>
              <a:t>Cut away to Richard footage. This sequence is a collection of Richard and </a:t>
            </a:r>
            <a:r>
              <a:rPr lang="en-US" dirty="0" err="1" smtClean="0">
                <a:solidFill>
                  <a:schemeClr val="tx2">
                    <a:lumMod val="60000"/>
                    <a:lumOff val="40000"/>
                  </a:schemeClr>
                </a:solidFill>
              </a:rPr>
              <a:t>Aleef</a:t>
            </a:r>
            <a:r>
              <a:rPr lang="en-US" dirty="0" smtClean="0">
                <a:solidFill>
                  <a:schemeClr val="tx2">
                    <a:lumMod val="60000"/>
                    <a:lumOff val="40000"/>
                  </a:schemeClr>
                </a:solidFill>
              </a:rPr>
              <a:t> footage with Richard’s voice over telling the story with comments from </a:t>
            </a:r>
            <a:r>
              <a:rPr lang="en-US" dirty="0" err="1" smtClean="0">
                <a:solidFill>
                  <a:schemeClr val="tx2">
                    <a:lumMod val="60000"/>
                    <a:lumOff val="40000"/>
                  </a:schemeClr>
                </a:solidFill>
              </a:rPr>
              <a:t>Aleef</a:t>
            </a:r>
            <a:r>
              <a:rPr lang="en-US" dirty="0" smtClean="0">
                <a:solidFill>
                  <a:schemeClr val="tx2">
                    <a:lumMod val="60000"/>
                    <a:lumOff val="40000"/>
                  </a:schemeClr>
                </a:solidFill>
              </a:rPr>
              <a:t>. </a:t>
            </a:r>
          </a:p>
          <a:p>
            <a:r>
              <a:rPr lang="en-US" dirty="0" smtClean="0">
                <a:solidFill>
                  <a:schemeClr val="tx2">
                    <a:lumMod val="60000"/>
                    <a:lumOff val="40000"/>
                  </a:schemeClr>
                </a:solidFill>
              </a:rPr>
              <a:t>Who is Richard, </a:t>
            </a:r>
            <a:r>
              <a:rPr lang="en-US" smtClean="0">
                <a:solidFill>
                  <a:schemeClr val="tx2">
                    <a:lumMod val="60000"/>
                    <a:lumOff val="40000"/>
                  </a:schemeClr>
                </a:solidFill>
              </a:rPr>
              <a:t>his background.</a:t>
            </a:r>
            <a:endParaRPr lang="en-US" dirty="0" smtClean="0">
              <a:solidFill>
                <a:schemeClr val="tx2">
                  <a:lumMod val="60000"/>
                  <a:lumOff val="40000"/>
                </a:schemeClr>
              </a:solidFill>
            </a:endParaRPr>
          </a:p>
          <a:p>
            <a:r>
              <a:rPr lang="en-US" dirty="0" smtClean="0">
                <a:solidFill>
                  <a:schemeClr val="tx2">
                    <a:lumMod val="60000"/>
                    <a:lumOff val="40000"/>
                  </a:schemeClr>
                </a:solidFill>
              </a:rPr>
              <a:t>Why sailing - how sailing makes him feel.</a:t>
            </a:r>
          </a:p>
          <a:p>
            <a:r>
              <a:rPr lang="en-US" dirty="0" smtClean="0">
                <a:solidFill>
                  <a:schemeClr val="tx2">
                    <a:lumMod val="60000"/>
                    <a:lumOff val="40000"/>
                  </a:schemeClr>
                </a:solidFill>
              </a:rPr>
              <a:t>How he meet </a:t>
            </a:r>
            <a:r>
              <a:rPr lang="en-US" dirty="0" err="1" smtClean="0">
                <a:solidFill>
                  <a:schemeClr val="tx2">
                    <a:lumMod val="60000"/>
                    <a:lumOff val="40000"/>
                  </a:schemeClr>
                </a:solidFill>
              </a:rPr>
              <a:t>Aleef</a:t>
            </a:r>
            <a:r>
              <a:rPr lang="en-US" dirty="0" smtClean="0">
                <a:solidFill>
                  <a:schemeClr val="tx2">
                    <a:lumMod val="60000"/>
                    <a:lumOff val="40000"/>
                  </a:schemeClr>
                </a:solidFill>
              </a:rPr>
              <a:t> and how they got connected to CBI.</a:t>
            </a:r>
          </a:p>
          <a:p>
            <a:r>
              <a:rPr lang="en-US" dirty="0" smtClean="0">
                <a:solidFill>
                  <a:schemeClr val="tx2">
                    <a:lumMod val="60000"/>
                    <a:lumOff val="40000"/>
                  </a:schemeClr>
                </a:solidFill>
              </a:rPr>
              <a:t>The chair, the technology and how it works.</a:t>
            </a:r>
          </a:p>
          <a:p>
            <a:r>
              <a:rPr lang="en-US" dirty="0" smtClean="0">
                <a:solidFill>
                  <a:schemeClr val="tx2">
                    <a:lumMod val="60000"/>
                    <a:lumOff val="40000"/>
                  </a:schemeClr>
                </a:solidFill>
              </a:rPr>
              <a:t>Their excitement in the partnership with CBI.</a:t>
            </a:r>
          </a:p>
          <a:p>
            <a:pPr marL="0" indent="0">
              <a:spcBef>
                <a:spcPts val="0"/>
              </a:spcBef>
              <a:buNone/>
            </a:pPr>
            <a:endParaRPr lang="en-US" dirty="0" smtClean="0">
              <a:solidFill>
                <a:schemeClr val="tx2">
                  <a:lumMod val="60000"/>
                  <a:lumOff val="40000"/>
                </a:schemeClr>
              </a:solidFill>
            </a:endParaRPr>
          </a:p>
          <a:p>
            <a:pPr marL="0" indent="0">
              <a:buNone/>
            </a:pPr>
            <a:r>
              <a:rPr lang="en-US" b="1" dirty="0" smtClean="0">
                <a:solidFill>
                  <a:schemeClr val="tx2">
                    <a:lumMod val="60000"/>
                    <a:lumOff val="40000"/>
                  </a:schemeClr>
                </a:solidFill>
              </a:rPr>
              <a:t>Total time for Richard’s story: 1 min 30 </a:t>
            </a:r>
            <a:r>
              <a:rPr lang="en-US" b="1" dirty="0" err="1" smtClean="0">
                <a:solidFill>
                  <a:schemeClr val="tx2">
                    <a:lumMod val="60000"/>
                    <a:lumOff val="40000"/>
                  </a:schemeClr>
                </a:solidFill>
              </a:rPr>
              <a:t>secs</a:t>
            </a:r>
            <a:r>
              <a:rPr lang="en-US" b="1" dirty="0" smtClean="0">
                <a:solidFill>
                  <a:schemeClr val="tx2">
                    <a:lumMod val="60000"/>
                    <a:lumOff val="40000"/>
                  </a:schemeClr>
                </a:solidFill>
              </a:rPr>
              <a:t>.</a:t>
            </a:r>
            <a:endParaRPr lang="en-US"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F2C8D506-FD5F-4E3F-AE1B-33710E5DD704}" type="slidenum">
              <a:rPr lang="en-US" smtClean="0"/>
              <a:t>10</a:t>
            </a:fld>
            <a:endParaRPr lang="en-US"/>
          </a:p>
        </p:txBody>
      </p:sp>
    </p:spTree>
    <p:extLst>
      <p:ext uri="{BB962C8B-B14F-4D97-AF65-F5344CB8AC3E}">
        <p14:creationId xmlns:p14="http://schemas.microsoft.com/office/powerpoint/2010/main" val="434117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rPr>
              <a:t>Storyboard for close </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tx2">
                    <a:lumMod val="60000"/>
                    <a:lumOff val="40000"/>
                  </a:schemeClr>
                </a:solidFill>
              </a:rPr>
              <a:t>Charlie, Richard and engineer together (on the dock?) for the ask/call to action.</a:t>
            </a:r>
          </a:p>
          <a:p>
            <a:r>
              <a:rPr lang="en-US" dirty="0" smtClean="0">
                <a:solidFill>
                  <a:schemeClr val="tx2">
                    <a:lumMod val="60000"/>
                    <a:lumOff val="40000"/>
                  </a:schemeClr>
                </a:solidFill>
              </a:rPr>
              <a:t>Close with: Charlie, Richard and engineer are joined by staff and members enthusiastically taking hats off to CBI’s UAP.</a:t>
            </a:r>
          </a:p>
          <a:p>
            <a:r>
              <a:rPr lang="en-US" dirty="0" smtClean="0">
                <a:solidFill>
                  <a:schemeClr val="tx2">
                    <a:lumMod val="60000"/>
                    <a:lumOff val="40000"/>
                  </a:schemeClr>
                </a:solidFill>
              </a:rPr>
              <a:t>Final shot: Mark’s sunset shot and campaign tag line: </a:t>
            </a:r>
            <a:r>
              <a:rPr lang="en-US" b="1" dirty="0" smtClean="0">
                <a:solidFill>
                  <a:schemeClr val="tx2">
                    <a:lumMod val="60000"/>
                    <a:lumOff val="40000"/>
                  </a:schemeClr>
                </a:solidFill>
              </a:rPr>
              <a:t>Cheers for chairs – accessible sailing at CBI!</a:t>
            </a:r>
          </a:p>
          <a:p>
            <a:r>
              <a:rPr lang="en-US" dirty="0" smtClean="0">
                <a:solidFill>
                  <a:schemeClr val="tx2">
                    <a:lumMod val="60000"/>
                    <a:lumOff val="40000"/>
                  </a:schemeClr>
                </a:solidFill>
              </a:rPr>
              <a:t>Roll to credits – lots of thank </a:t>
            </a:r>
            <a:r>
              <a:rPr lang="en-US" dirty="0" err="1" smtClean="0">
                <a:solidFill>
                  <a:schemeClr val="tx2">
                    <a:lumMod val="60000"/>
                    <a:lumOff val="40000"/>
                  </a:schemeClr>
                </a:solidFill>
              </a:rPr>
              <a:t>yous</a:t>
            </a:r>
            <a:r>
              <a:rPr lang="en-US" dirty="0" smtClean="0">
                <a:solidFill>
                  <a:schemeClr val="tx2">
                    <a:lumMod val="60000"/>
                    <a:lumOff val="40000"/>
                  </a:schemeClr>
                </a:solidFill>
              </a:rPr>
              <a:t>….</a:t>
            </a:r>
            <a:endParaRPr lang="en-US" dirty="0">
              <a:solidFill>
                <a:schemeClr val="tx2">
                  <a:lumMod val="60000"/>
                  <a:lumOff val="40000"/>
                </a:schemeClr>
              </a:solidFill>
            </a:endParaRPr>
          </a:p>
          <a:p>
            <a:endParaRPr lang="en-US" dirty="0" smtClean="0">
              <a:solidFill>
                <a:schemeClr val="tx2">
                  <a:lumMod val="60000"/>
                  <a:lumOff val="40000"/>
                </a:schemeClr>
              </a:solidFill>
            </a:endParaRPr>
          </a:p>
          <a:p>
            <a:pPr marL="0" indent="0">
              <a:buNone/>
            </a:pPr>
            <a:r>
              <a:rPr lang="en-US" b="1" dirty="0" smtClean="0">
                <a:solidFill>
                  <a:schemeClr val="tx2">
                    <a:lumMod val="60000"/>
                    <a:lumOff val="40000"/>
                  </a:schemeClr>
                </a:solidFill>
              </a:rPr>
              <a:t>Total time for close: 30 – 45 </a:t>
            </a:r>
            <a:r>
              <a:rPr lang="en-US" b="1" dirty="0" err="1" smtClean="0">
                <a:solidFill>
                  <a:schemeClr val="tx2">
                    <a:lumMod val="60000"/>
                    <a:lumOff val="40000"/>
                  </a:schemeClr>
                </a:solidFill>
              </a:rPr>
              <a:t>secs</a:t>
            </a:r>
            <a:endParaRPr lang="en-US"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F2C8D506-FD5F-4E3F-AE1B-33710E5DD704}" type="slidenum">
              <a:rPr lang="en-US" smtClean="0"/>
              <a:t>11</a:t>
            </a:fld>
            <a:endParaRPr lang="en-US"/>
          </a:p>
        </p:txBody>
      </p:sp>
    </p:spTree>
    <p:extLst>
      <p:ext uri="{BB962C8B-B14F-4D97-AF65-F5344CB8AC3E}">
        <p14:creationId xmlns:p14="http://schemas.microsoft.com/office/powerpoint/2010/main" val="1353168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Storyline – Close, Page #1</a:t>
            </a:r>
            <a:endParaRPr lang="en-US" dirty="0"/>
          </a:p>
        </p:txBody>
      </p:sp>
      <p:sp>
        <p:nvSpPr>
          <p:cNvPr id="3" name="Content Placeholder 2"/>
          <p:cNvSpPr>
            <a:spLocks noGrp="1"/>
          </p:cNvSpPr>
          <p:nvPr>
            <p:ph idx="1"/>
          </p:nvPr>
        </p:nvSpPr>
        <p:spPr>
          <a:xfrm>
            <a:off x="457200" y="1600200"/>
            <a:ext cx="8229600" cy="4267200"/>
          </a:xfrm>
        </p:spPr>
        <p:txBody>
          <a:bodyPr>
            <a:normAutofit fontScale="85000" lnSpcReduction="10000"/>
          </a:bodyPr>
          <a:lstStyle/>
          <a:p>
            <a:pPr marL="0" indent="0">
              <a:buNone/>
            </a:pPr>
            <a:endParaRPr lang="en-US" b="1" dirty="0" smtClean="0"/>
          </a:p>
          <a:p>
            <a:pPr marL="0" indent="0">
              <a:buNone/>
            </a:pPr>
            <a:r>
              <a:rPr lang="en-US" b="1" dirty="0" smtClean="0"/>
              <a:t>CHARLIE:</a:t>
            </a:r>
          </a:p>
          <a:p>
            <a:pPr marL="0" indent="0">
              <a:buNone/>
            </a:pPr>
            <a:r>
              <a:rPr lang="en-US" dirty="0" smtClean="0"/>
              <a:t>We’re pretty excited to have Richard and </a:t>
            </a:r>
            <a:r>
              <a:rPr lang="en-US" dirty="0" err="1" smtClean="0"/>
              <a:t>Aleef</a:t>
            </a:r>
            <a:r>
              <a:rPr lang="en-US" dirty="0" smtClean="0"/>
              <a:t> working with us. </a:t>
            </a:r>
            <a:r>
              <a:rPr lang="en-US" dirty="0" smtClean="0"/>
              <a:t>We’re </a:t>
            </a:r>
            <a:r>
              <a:rPr lang="en-US" dirty="0" smtClean="0"/>
              <a:t>ready to </a:t>
            </a:r>
            <a:r>
              <a:rPr lang="en-US" dirty="0" smtClean="0"/>
              <a:t>put </a:t>
            </a:r>
            <a:r>
              <a:rPr lang="en-US" dirty="0" smtClean="0"/>
              <a:t>their technology into our </a:t>
            </a:r>
            <a:r>
              <a:rPr lang="en-US" dirty="0" smtClean="0"/>
              <a:t>boats </a:t>
            </a:r>
            <a:r>
              <a:rPr lang="en-US" dirty="0" smtClean="0"/>
              <a:t>today so we can get more people out on the water by next summer. But we can’t do this without your support. Join our community! We need your help to fund this work and spread the word as fast as possible. Money raised from this campaign will be used to outfit our first boat with the new, updated design. </a:t>
            </a:r>
          </a:p>
          <a:p>
            <a:pPr marL="0" indent="0">
              <a:buNone/>
            </a:pPr>
            <a:endParaRPr lang="en-US" dirty="0"/>
          </a:p>
        </p:txBody>
      </p:sp>
      <p:sp>
        <p:nvSpPr>
          <p:cNvPr id="4" name="Slide Number Placeholder 3"/>
          <p:cNvSpPr>
            <a:spLocks noGrp="1"/>
          </p:cNvSpPr>
          <p:nvPr>
            <p:ph type="sldNum" sz="quarter" idx="12"/>
          </p:nvPr>
        </p:nvSpPr>
        <p:spPr/>
        <p:txBody>
          <a:bodyPr/>
          <a:lstStyle/>
          <a:p>
            <a:fld id="{F2C8D506-FD5F-4E3F-AE1B-33710E5DD704}" type="slidenum">
              <a:rPr lang="en-US" smtClean="0"/>
              <a:t>12</a:t>
            </a:fld>
            <a:endParaRPr lang="en-US"/>
          </a:p>
        </p:txBody>
      </p:sp>
    </p:spTree>
    <p:extLst>
      <p:ext uri="{BB962C8B-B14F-4D97-AF65-F5344CB8AC3E}">
        <p14:creationId xmlns:p14="http://schemas.microsoft.com/office/powerpoint/2010/main" val="558082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Storyline – Close, Page #2</a:t>
            </a:r>
            <a:endParaRPr lang="en-US" dirty="0"/>
          </a:p>
        </p:txBody>
      </p:sp>
      <p:sp>
        <p:nvSpPr>
          <p:cNvPr id="3" name="Content Placeholder 2"/>
          <p:cNvSpPr>
            <a:spLocks noGrp="1"/>
          </p:cNvSpPr>
          <p:nvPr>
            <p:ph idx="1"/>
          </p:nvPr>
        </p:nvSpPr>
        <p:spPr>
          <a:xfrm>
            <a:off x="457200" y="1600200"/>
            <a:ext cx="8229600" cy="4267200"/>
          </a:xfrm>
        </p:spPr>
        <p:txBody>
          <a:bodyPr>
            <a:normAutofit fontScale="85000" lnSpcReduction="20000"/>
          </a:bodyPr>
          <a:lstStyle/>
          <a:p>
            <a:pPr marL="0" indent="0">
              <a:buNone/>
            </a:pPr>
            <a:r>
              <a:rPr lang="en-US" b="1" dirty="0" smtClean="0"/>
              <a:t>CHARLIE:</a:t>
            </a:r>
          </a:p>
          <a:p>
            <a:pPr marL="0" indent="0">
              <a:buNone/>
            </a:pPr>
            <a:r>
              <a:rPr lang="en-US" dirty="0" smtClean="0"/>
              <a:t>It’s always been our goal to share our experiences with other organizations. We think this project has implications far beyond CBI and we’re happy to share our findings. We hope to inspire new partnerships  around the world so anyone with the desire can experience the water. Thanks in advance for your help and your interest. Stop by for a visit next time you’re in Boston!</a:t>
            </a:r>
          </a:p>
          <a:p>
            <a:pPr marL="0" indent="0">
              <a:buNone/>
            </a:pPr>
            <a:endParaRPr lang="en-US" dirty="0" smtClean="0"/>
          </a:p>
          <a:p>
            <a:pPr marL="0" indent="0">
              <a:buNone/>
            </a:pPr>
            <a:r>
              <a:rPr lang="en-US" b="1" dirty="0" smtClean="0"/>
              <a:t>Flash Mob </a:t>
            </a:r>
            <a:r>
              <a:rPr lang="en-US" b="1" dirty="0" smtClean="0"/>
              <a:t>(ENTHUSIASTIC VOLUME):</a:t>
            </a:r>
          </a:p>
          <a:p>
            <a:pPr marL="0" indent="0">
              <a:buNone/>
            </a:pPr>
            <a:r>
              <a:rPr lang="en-US" smtClean="0"/>
              <a:t>Cheers for chairs at CBI!</a:t>
            </a:r>
            <a:endParaRPr lang="en-US" dirty="0" smtClean="0"/>
          </a:p>
        </p:txBody>
      </p:sp>
      <p:sp>
        <p:nvSpPr>
          <p:cNvPr id="4" name="Slide Number Placeholder 3"/>
          <p:cNvSpPr>
            <a:spLocks noGrp="1"/>
          </p:cNvSpPr>
          <p:nvPr>
            <p:ph type="sldNum" sz="quarter" idx="12"/>
          </p:nvPr>
        </p:nvSpPr>
        <p:spPr/>
        <p:txBody>
          <a:bodyPr/>
          <a:lstStyle/>
          <a:p>
            <a:fld id="{F2C8D506-FD5F-4E3F-AE1B-33710E5DD704}" type="slidenum">
              <a:rPr lang="en-US" smtClean="0"/>
              <a:t>13</a:t>
            </a:fld>
            <a:endParaRPr lang="en-US"/>
          </a:p>
        </p:txBody>
      </p:sp>
    </p:spTree>
    <p:extLst>
      <p:ext uri="{BB962C8B-B14F-4D97-AF65-F5344CB8AC3E}">
        <p14:creationId xmlns:p14="http://schemas.microsoft.com/office/powerpoint/2010/main" val="2100625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objectives</a:t>
            </a:r>
            <a:endParaRPr lang="en-US" dirty="0"/>
          </a:p>
        </p:txBody>
      </p:sp>
      <p:sp>
        <p:nvSpPr>
          <p:cNvPr id="3" name="Content Placeholder 2"/>
          <p:cNvSpPr>
            <a:spLocks noGrp="1"/>
          </p:cNvSpPr>
          <p:nvPr>
            <p:ph idx="1"/>
          </p:nvPr>
        </p:nvSpPr>
        <p:spPr>
          <a:xfrm>
            <a:off x="457200" y="1600201"/>
            <a:ext cx="8229600" cy="4267200"/>
          </a:xfrm>
        </p:spPr>
        <p:txBody>
          <a:bodyPr>
            <a:normAutofit fontScale="92500" lnSpcReduction="20000"/>
          </a:bodyPr>
          <a:lstStyle/>
          <a:p>
            <a:r>
              <a:rPr lang="en-US" dirty="0" smtClean="0"/>
              <a:t>Create shareable, engaging content that people find endearing and interesting.</a:t>
            </a:r>
          </a:p>
          <a:p>
            <a:r>
              <a:rPr lang="en-US" dirty="0" smtClean="0"/>
              <a:t>Provide opportunities for online video participation with “Cheers for chairs” knock-offs.</a:t>
            </a:r>
          </a:p>
          <a:p>
            <a:r>
              <a:rPr lang="en-US" dirty="0" smtClean="0"/>
              <a:t>Get the word out about CBI’s UAP program.</a:t>
            </a:r>
          </a:p>
          <a:p>
            <a:r>
              <a:rPr lang="en-US" dirty="0" smtClean="0"/>
              <a:t>Motivate people to share the message broadly to their networks.</a:t>
            </a:r>
          </a:p>
          <a:p>
            <a:r>
              <a:rPr lang="en-US" dirty="0" smtClean="0"/>
              <a:t>Generate donations for CBI’s </a:t>
            </a:r>
            <a:r>
              <a:rPr lang="en-US" dirty="0" err="1" smtClean="0"/>
              <a:t>Indiegogo</a:t>
            </a:r>
            <a:r>
              <a:rPr lang="en-US" dirty="0" smtClean="0"/>
              <a:t> campaign.</a:t>
            </a:r>
          </a:p>
          <a:p>
            <a:r>
              <a:rPr lang="en-US" dirty="0" smtClean="0"/>
              <a:t>Form a UAP community that CBI can leverage in the future.</a:t>
            </a:r>
          </a:p>
          <a:p>
            <a:pPr marL="0" indent="0">
              <a:buNone/>
            </a:pPr>
            <a:endParaRPr lang="en-US" dirty="0"/>
          </a:p>
        </p:txBody>
      </p:sp>
      <p:sp>
        <p:nvSpPr>
          <p:cNvPr id="4" name="Slide Number Placeholder 3"/>
          <p:cNvSpPr>
            <a:spLocks noGrp="1"/>
          </p:cNvSpPr>
          <p:nvPr>
            <p:ph type="sldNum" sz="quarter" idx="12"/>
          </p:nvPr>
        </p:nvSpPr>
        <p:spPr/>
        <p:txBody>
          <a:bodyPr/>
          <a:lstStyle/>
          <a:p>
            <a:fld id="{F2C8D506-FD5F-4E3F-AE1B-33710E5DD704}" type="slidenum">
              <a:rPr lang="en-US" smtClean="0"/>
              <a:t>2</a:t>
            </a:fld>
            <a:endParaRPr lang="en-US"/>
          </a:p>
        </p:txBody>
      </p:sp>
    </p:spTree>
    <p:extLst>
      <p:ext uri="{BB962C8B-B14F-4D97-AF65-F5344CB8AC3E}">
        <p14:creationId xmlns:p14="http://schemas.microsoft.com/office/powerpoint/2010/main" val="4203211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rPr>
              <a:t>Storyboard for intro</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dirty="0" smtClean="0">
                <a:solidFill>
                  <a:schemeClr val="tx2">
                    <a:lumMod val="60000"/>
                    <a:lumOff val="40000"/>
                  </a:schemeClr>
                </a:solidFill>
              </a:rPr>
              <a:t>Sequence #1:</a:t>
            </a:r>
          </a:p>
          <a:p>
            <a:r>
              <a:rPr lang="en-US" dirty="0" smtClean="0">
                <a:solidFill>
                  <a:schemeClr val="tx2">
                    <a:lumMod val="60000"/>
                    <a:lumOff val="40000"/>
                  </a:schemeClr>
                </a:solidFill>
              </a:rPr>
              <a:t>Start with Charlie standing outside the front entrance, by CBI sign so the mission, Sailing for All is clearly visible to the viewer. Opening line: “My name is Charlie </a:t>
            </a:r>
            <a:r>
              <a:rPr lang="en-US" dirty="0" err="1" smtClean="0">
                <a:solidFill>
                  <a:schemeClr val="tx2">
                    <a:lumMod val="60000"/>
                    <a:lumOff val="40000"/>
                  </a:schemeClr>
                </a:solidFill>
              </a:rPr>
              <a:t>Zechel</a:t>
            </a:r>
            <a:r>
              <a:rPr lang="en-US" dirty="0" smtClean="0">
                <a:solidFill>
                  <a:schemeClr val="tx2">
                    <a:lumMod val="60000"/>
                    <a:lumOff val="40000"/>
                  </a:schemeClr>
                </a:solidFill>
              </a:rPr>
              <a:t>….”</a:t>
            </a:r>
          </a:p>
          <a:p>
            <a:endParaRPr lang="en-US" b="1" dirty="0" smtClean="0">
              <a:solidFill>
                <a:schemeClr val="tx2">
                  <a:lumMod val="60000"/>
                  <a:lumOff val="40000"/>
                </a:schemeClr>
              </a:solidFill>
            </a:endParaRPr>
          </a:p>
          <a:p>
            <a:pPr marL="0" indent="0">
              <a:buNone/>
            </a:pPr>
            <a:r>
              <a:rPr lang="en-US" b="1" dirty="0" smtClean="0">
                <a:solidFill>
                  <a:schemeClr val="tx2">
                    <a:lumMod val="60000"/>
                    <a:lumOff val="40000"/>
                  </a:schemeClr>
                </a:solidFill>
              </a:rPr>
              <a:t>Total time for intro: 1 min 30 sec</a:t>
            </a:r>
          </a:p>
        </p:txBody>
      </p:sp>
      <p:sp>
        <p:nvSpPr>
          <p:cNvPr id="4" name="Slide Number Placeholder 3"/>
          <p:cNvSpPr>
            <a:spLocks noGrp="1"/>
          </p:cNvSpPr>
          <p:nvPr>
            <p:ph type="sldNum" sz="quarter" idx="12"/>
          </p:nvPr>
        </p:nvSpPr>
        <p:spPr/>
        <p:txBody>
          <a:bodyPr/>
          <a:lstStyle/>
          <a:p>
            <a:fld id="{F2C8D506-FD5F-4E3F-AE1B-33710E5DD704}" type="slidenum">
              <a:rPr lang="en-US" smtClean="0"/>
              <a:t>3</a:t>
            </a:fld>
            <a:endParaRPr lang="en-US"/>
          </a:p>
        </p:txBody>
      </p:sp>
    </p:spTree>
    <p:extLst>
      <p:ext uri="{BB962C8B-B14F-4D97-AF65-F5344CB8AC3E}">
        <p14:creationId xmlns:p14="http://schemas.microsoft.com/office/powerpoint/2010/main" val="40316667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rPr>
              <a:t>Storyboard for intro</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solidFill>
                  <a:schemeClr val="tx2">
                    <a:lumMod val="60000"/>
                    <a:lumOff val="40000"/>
                  </a:schemeClr>
                </a:solidFill>
              </a:rPr>
              <a:t>Sequence #2:</a:t>
            </a:r>
          </a:p>
          <a:p>
            <a:r>
              <a:rPr lang="en-US" dirty="0" smtClean="0">
                <a:solidFill>
                  <a:schemeClr val="tx2">
                    <a:lumMod val="60000"/>
                    <a:lumOff val="40000"/>
                  </a:schemeClr>
                </a:solidFill>
              </a:rPr>
              <a:t>“We’re a non-profit…” Cut to montage of CBI images and footage with Charlie voice over.</a:t>
            </a:r>
          </a:p>
          <a:p>
            <a:r>
              <a:rPr lang="en-US" dirty="0" smtClean="0">
                <a:solidFill>
                  <a:schemeClr val="tx2">
                    <a:lumMod val="60000"/>
                    <a:lumOff val="40000"/>
                  </a:schemeClr>
                </a:solidFill>
              </a:rPr>
              <a:t>Montage/collage consists of CBI program activity – lots of foot traffic shots, rigging boats, UAP, kids, racing footage and adults sailing. Goal is to convey the diversity and the high traffic activity.</a:t>
            </a:r>
          </a:p>
          <a:p>
            <a:r>
              <a:rPr lang="en-US" dirty="0" smtClean="0">
                <a:solidFill>
                  <a:schemeClr val="tx2">
                    <a:lumMod val="60000"/>
                    <a:lumOff val="40000"/>
                  </a:schemeClr>
                </a:solidFill>
              </a:rPr>
              <a:t>During montage, Charlie’s voice over audio is intro script with the montage as visuals.</a:t>
            </a:r>
          </a:p>
          <a:p>
            <a:endParaRPr lang="en-US" b="1" dirty="0" smtClean="0">
              <a:solidFill>
                <a:schemeClr val="tx2">
                  <a:lumMod val="60000"/>
                  <a:lumOff val="40000"/>
                </a:schemeClr>
              </a:solidFill>
            </a:endParaRPr>
          </a:p>
          <a:p>
            <a:pPr marL="0" indent="0">
              <a:buNone/>
            </a:pPr>
            <a:r>
              <a:rPr lang="en-US" b="1" dirty="0" smtClean="0">
                <a:solidFill>
                  <a:schemeClr val="tx2">
                    <a:lumMod val="60000"/>
                    <a:lumOff val="40000"/>
                  </a:schemeClr>
                </a:solidFill>
              </a:rPr>
              <a:t>Total time for intro: 1 min 30 sec</a:t>
            </a:r>
          </a:p>
        </p:txBody>
      </p:sp>
      <p:sp>
        <p:nvSpPr>
          <p:cNvPr id="4" name="Slide Number Placeholder 3"/>
          <p:cNvSpPr>
            <a:spLocks noGrp="1"/>
          </p:cNvSpPr>
          <p:nvPr>
            <p:ph type="sldNum" sz="quarter" idx="12"/>
          </p:nvPr>
        </p:nvSpPr>
        <p:spPr/>
        <p:txBody>
          <a:bodyPr/>
          <a:lstStyle/>
          <a:p>
            <a:fld id="{F2C8D506-FD5F-4E3F-AE1B-33710E5DD704}" type="slidenum">
              <a:rPr lang="en-US" smtClean="0"/>
              <a:t>4</a:t>
            </a:fld>
            <a:endParaRPr lang="en-US"/>
          </a:p>
        </p:txBody>
      </p:sp>
    </p:spTree>
    <p:extLst>
      <p:ext uri="{BB962C8B-B14F-4D97-AF65-F5344CB8AC3E}">
        <p14:creationId xmlns:p14="http://schemas.microsoft.com/office/powerpoint/2010/main" val="3147896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rPr>
              <a:t>Storyboard for intro</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solidFill>
                  <a:schemeClr val="tx2">
                    <a:lumMod val="60000"/>
                    <a:lumOff val="40000"/>
                  </a:schemeClr>
                </a:solidFill>
              </a:rPr>
              <a:t>Sequence #3:</a:t>
            </a:r>
          </a:p>
          <a:p>
            <a:r>
              <a:rPr lang="en-US" dirty="0" smtClean="0">
                <a:solidFill>
                  <a:schemeClr val="tx2">
                    <a:lumMod val="60000"/>
                    <a:lumOff val="40000"/>
                  </a:schemeClr>
                </a:solidFill>
              </a:rPr>
              <a:t>Cut back to shot of Charlie; audio cue for the transition: “But our UAP program is 7 years old now….” </a:t>
            </a:r>
          </a:p>
          <a:p>
            <a:r>
              <a:rPr lang="en-US" dirty="0" smtClean="0">
                <a:solidFill>
                  <a:schemeClr val="tx2">
                    <a:lumMod val="60000"/>
                    <a:lumOff val="40000"/>
                  </a:schemeClr>
                </a:solidFill>
              </a:rPr>
              <a:t>The shot is Charlie on the CBI dock joined by Richard and Engineer. </a:t>
            </a:r>
          </a:p>
          <a:p>
            <a:r>
              <a:rPr lang="en-US" dirty="0" smtClean="0">
                <a:solidFill>
                  <a:schemeClr val="tx2">
                    <a:lumMod val="60000"/>
                    <a:lumOff val="40000"/>
                  </a:schemeClr>
                </a:solidFill>
              </a:rPr>
              <a:t>Closing shot for intro sequence: Charlie, Richard and engineer all together (on CBI dock?). Richard and engineer introduce themselves on cue while waving hi to the camera during their introduction. Cue to end intro sequence:</a:t>
            </a:r>
          </a:p>
          <a:p>
            <a:endParaRPr lang="en-US" b="1" dirty="0" smtClean="0">
              <a:solidFill>
                <a:schemeClr val="tx2">
                  <a:lumMod val="60000"/>
                  <a:lumOff val="40000"/>
                </a:schemeClr>
              </a:solidFill>
            </a:endParaRPr>
          </a:p>
          <a:p>
            <a:pPr marL="0" indent="0">
              <a:buNone/>
            </a:pPr>
            <a:r>
              <a:rPr lang="en-US" b="1" dirty="0" smtClean="0">
                <a:solidFill>
                  <a:schemeClr val="tx2">
                    <a:lumMod val="60000"/>
                    <a:lumOff val="40000"/>
                  </a:schemeClr>
                </a:solidFill>
              </a:rPr>
              <a:t>Total time for intro: 1 min 30 sec</a:t>
            </a:r>
          </a:p>
        </p:txBody>
      </p:sp>
      <p:sp>
        <p:nvSpPr>
          <p:cNvPr id="4" name="Slide Number Placeholder 3"/>
          <p:cNvSpPr>
            <a:spLocks noGrp="1"/>
          </p:cNvSpPr>
          <p:nvPr>
            <p:ph type="sldNum" sz="quarter" idx="12"/>
          </p:nvPr>
        </p:nvSpPr>
        <p:spPr/>
        <p:txBody>
          <a:bodyPr/>
          <a:lstStyle/>
          <a:p>
            <a:fld id="{F2C8D506-FD5F-4E3F-AE1B-33710E5DD704}" type="slidenum">
              <a:rPr lang="en-US" smtClean="0"/>
              <a:t>5</a:t>
            </a:fld>
            <a:endParaRPr lang="en-US"/>
          </a:p>
        </p:txBody>
      </p:sp>
    </p:spTree>
    <p:extLst>
      <p:ext uri="{BB962C8B-B14F-4D97-AF65-F5344CB8AC3E}">
        <p14:creationId xmlns:p14="http://schemas.microsoft.com/office/powerpoint/2010/main" val="262067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Storyline script – Intro, Page 1</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CHARLIE:</a:t>
            </a:r>
          </a:p>
          <a:p>
            <a:pPr marL="0" indent="0">
              <a:buNone/>
            </a:pPr>
            <a:r>
              <a:rPr lang="en-US" dirty="0" smtClean="0"/>
              <a:t>Hi, I’m Charlie </a:t>
            </a:r>
            <a:r>
              <a:rPr lang="en-US" dirty="0" err="1" smtClean="0"/>
              <a:t>Zechel</a:t>
            </a:r>
            <a:r>
              <a:rPr lang="en-US" dirty="0" smtClean="0"/>
              <a:t>, Executive Director of Community Boating. </a:t>
            </a:r>
          </a:p>
          <a:p>
            <a:pPr marL="0" indent="0">
              <a:buNone/>
            </a:pPr>
            <a:r>
              <a:rPr lang="en-US" dirty="0" smtClean="0"/>
              <a:t>We’re a non-profit located in Boston, MA. CBI is the oldest, continuously running public sailing center in the US. Our mission is the advancement of sailing for all by minimizing economic and physical obstacles to sailing. We’ve done this since we started in 1946.</a:t>
            </a:r>
            <a:endParaRPr lang="en-US" sz="2000"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F2C8D506-FD5F-4E3F-AE1B-33710E5DD704}" type="slidenum">
              <a:rPr lang="en-US" smtClean="0"/>
              <a:t>6</a:t>
            </a:fld>
            <a:endParaRPr lang="en-US"/>
          </a:p>
        </p:txBody>
      </p:sp>
    </p:spTree>
    <p:extLst>
      <p:ext uri="{BB962C8B-B14F-4D97-AF65-F5344CB8AC3E}">
        <p14:creationId xmlns:p14="http://schemas.microsoft.com/office/powerpoint/2010/main" val="267273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Storyline script </a:t>
            </a:r>
            <a:r>
              <a:rPr lang="en-US" dirty="0"/>
              <a:t>– Intro, Page </a:t>
            </a:r>
            <a:r>
              <a:rPr lang="en-US" dirty="0" smtClean="0"/>
              <a:t>2</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CHARLIE:</a:t>
            </a:r>
          </a:p>
          <a:p>
            <a:pPr marL="0" indent="0">
              <a:buNone/>
            </a:pPr>
            <a:r>
              <a:rPr lang="en-US" dirty="0" smtClean="0"/>
              <a:t>CBI </a:t>
            </a:r>
            <a:r>
              <a:rPr lang="en-US" dirty="0"/>
              <a:t>has a very successful track record – it’s how our Universal Access Program (UAP) program got started in 2007. It </a:t>
            </a:r>
            <a:r>
              <a:rPr lang="en-US" dirty="0" smtClean="0"/>
              <a:t>combined </a:t>
            </a:r>
            <a:r>
              <a:rPr lang="en-US" dirty="0"/>
              <a:t>great partnerships with our passion for pushing boundaries, leveraging technology and finding innovative solutions. </a:t>
            </a:r>
            <a:endParaRPr lang="en-US" dirty="0" smtClean="0"/>
          </a:p>
          <a:p>
            <a:pPr marL="0" indent="0">
              <a:buNone/>
            </a:pPr>
            <a:endParaRPr lang="en-US" dirty="0"/>
          </a:p>
          <a:p>
            <a:pPr marL="0" indent="0">
              <a:buNone/>
            </a:pPr>
            <a:r>
              <a:rPr lang="en-US" dirty="0" smtClean="0"/>
              <a:t>Our </a:t>
            </a:r>
            <a:r>
              <a:rPr lang="en-US" dirty="0"/>
              <a:t>goal </a:t>
            </a:r>
            <a:r>
              <a:rPr lang="en-US" dirty="0" smtClean="0"/>
              <a:t>is to </a:t>
            </a:r>
            <a:r>
              <a:rPr lang="en-US" dirty="0"/>
              <a:t>eliminate the barriers that prevent </a:t>
            </a:r>
            <a:r>
              <a:rPr lang="en-US" dirty="0" smtClean="0"/>
              <a:t>people from </a:t>
            </a:r>
            <a:r>
              <a:rPr lang="en-US" dirty="0"/>
              <a:t>enjoying the benefits and freedom </a:t>
            </a:r>
            <a:r>
              <a:rPr lang="en-US" dirty="0" smtClean="0"/>
              <a:t>they feel when they </a:t>
            </a:r>
            <a:r>
              <a:rPr lang="en-US" dirty="0"/>
              <a:t>get on the water. </a:t>
            </a:r>
          </a:p>
          <a:p>
            <a:pPr marL="0" indent="0">
              <a:buNone/>
            </a:pPr>
            <a:endParaRPr lang="en-US" dirty="0"/>
          </a:p>
        </p:txBody>
      </p:sp>
      <p:sp>
        <p:nvSpPr>
          <p:cNvPr id="4" name="Slide Number Placeholder 3"/>
          <p:cNvSpPr>
            <a:spLocks noGrp="1"/>
          </p:cNvSpPr>
          <p:nvPr>
            <p:ph type="sldNum" sz="quarter" idx="12"/>
          </p:nvPr>
        </p:nvSpPr>
        <p:spPr/>
        <p:txBody>
          <a:bodyPr/>
          <a:lstStyle/>
          <a:p>
            <a:fld id="{F2C8D506-FD5F-4E3F-AE1B-33710E5DD704}" type="slidenum">
              <a:rPr lang="en-US" smtClean="0"/>
              <a:t>7</a:t>
            </a:fld>
            <a:endParaRPr lang="en-US"/>
          </a:p>
        </p:txBody>
      </p:sp>
    </p:spTree>
    <p:extLst>
      <p:ext uri="{BB962C8B-B14F-4D97-AF65-F5344CB8AC3E}">
        <p14:creationId xmlns:p14="http://schemas.microsoft.com/office/powerpoint/2010/main" val="3354124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Storyline script – Intro, Page 3</a:t>
            </a:r>
            <a:endParaRPr lang="en-US" dirty="0"/>
          </a:p>
        </p:txBody>
      </p:sp>
      <p:sp>
        <p:nvSpPr>
          <p:cNvPr id="3" name="Content Placeholder 2"/>
          <p:cNvSpPr>
            <a:spLocks noGrp="1"/>
          </p:cNvSpPr>
          <p:nvPr>
            <p:ph idx="1"/>
          </p:nvPr>
        </p:nvSpPr>
        <p:spPr>
          <a:xfrm>
            <a:off x="533400" y="1295400"/>
            <a:ext cx="8229600" cy="3657600"/>
          </a:xfrm>
        </p:spPr>
        <p:txBody>
          <a:bodyPr>
            <a:noAutofit/>
          </a:bodyPr>
          <a:lstStyle/>
          <a:p>
            <a:pPr marL="0" indent="0">
              <a:buNone/>
            </a:pPr>
            <a:r>
              <a:rPr lang="en-US" sz="2400" b="1" dirty="0" smtClean="0"/>
              <a:t>CHARLIE:</a:t>
            </a:r>
          </a:p>
          <a:p>
            <a:pPr marL="0" indent="0">
              <a:buNone/>
            </a:pPr>
            <a:r>
              <a:rPr lang="en-US" sz="2400" dirty="0" smtClean="0"/>
              <a:t>The UAP program has experienced HUGE growth and the current UAP members are pretty amazing. We learn from them every day – we even published an article about the program’s benefits in a respected scientific journal last spring…</a:t>
            </a:r>
          </a:p>
          <a:p>
            <a:pPr marL="0" indent="0">
              <a:buNone/>
            </a:pPr>
            <a:endParaRPr lang="en-US" sz="2400" dirty="0"/>
          </a:p>
          <a:p>
            <a:pPr marL="0" indent="0">
              <a:buNone/>
            </a:pPr>
            <a:r>
              <a:rPr lang="en-US" sz="2400" dirty="0"/>
              <a:t>But our UAP technology is 7 years old. </a:t>
            </a:r>
            <a:r>
              <a:rPr lang="en-US" sz="2400" dirty="0" smtClean="0"/>
              <a:t>It’s time </a:t>
            </a:r>
            <a:r>
              <a:rPr lang="en-US" sz="2400" dirty="0"/>
              <a:t>to take things to the next level and we knew we needed smart partners to make it happen. </a:t>
            </a:r>
            <a:r>
              <a:rPr lang="en-US" sz="2400" dirty="0" smtClean="0"/>
              <a:t>The goal of our campaign is to fund the re-design and manufacture of our next generation of UAP equipment. Let </a:t>
            </a:r>
            <a:r>
              <a:rPr lang="en-US" sz="2400" dirty="0"/>
              <a:t>me introduce you to the team that will be working with us on this project: Richard </a:t>
            </a:r>
            <a:r>
              <a:rPr lang="en-US" sz="2400" dirty="0" smtClean="0"/>
              <a:t>Ramos and </a:t>
            </a:r>
            <a:r>
              <a:rPr lang="en-US" sz="2400" dirty="0" err="1" smtClean="0"/>
              <a:t>Aleef</a:t>
            </a:r>
            <a:r>
              <a:rPr lang="en-US" sz="2400" dirty="0" smtClean="0"/>
              <a:t> </a:t>
            </a:r>
            <a:r>
              <a:rPr lang="en-US" sz="2400" dirty="0" err="1" smtClean="0"/>
              <a:t>Mamood</a:t>
            </a:r>
            <a:r>
              <a:rPr lang="en-US" sz="2400" dirty="0"/>
              <a:t>.</a:t>
            </a:r>
          </a:p>
          <a:p>
            <a:pPr marL="0" indent="0">
              <a:buNone/>
            </a:pPr>
            <a:endParaRPr lang="en-US" sz="2400" dirty="0"/>
          </a:p>
          <a:p>
            <a:pPr marL="0" indent="0">
              <a:buNone/>
            </a:pPr>
            <a:endParaRPr lang="en-US" sz="2400" dirty="0" smtClean="0"/>
          </a:p>
          <a:p>
            <a:pPr marL="0" indent="0">
              <a:buNone/>
            </a:pPr>
            <a:endParaRPr lang="en-US" sz="2500" dirty="0"/>
          </a:p>
          <a:p>
            <a:pPr marL="0" indent="0">
              <a:buNone/>
            </a:pPr>
            <a:endParaRPr lang="en-US" sz="2500" dirty="0" smtClean="0"/>
          </a:p>
          <a:p>
            <a:pPr marL="0" indent="0">
              <a:buNone/>
            </a:pPr>
            <a:endParaRPr lang="en-US" sz="2500" dirty="0"/>
          </a:p>
        </p:txBody>
      </p:sp>
      <p:sp>
        <p:nvSpPr>
          <p:cNvPr id="4" name="Slide Number Placeholder 3"/>
          <p:cNvSpPr>
            <a:spLocks noGrp="1"/>
          </p:cNvSpPr>
          <p:nvPr>
            <p:ph type="sldNum" sz="quarter" idx="12"/>
          </p:nvPr>
        </p:nvSpPr>
        <p:spPr/>
        <p:txBody>
          <a:bodyPr/>
          <a:lstStyle/>
          <a:p>
            <a:fld id="{F2C8D506-FD5F-4E3F-AE1B-33710E5DD704}" type="slidenum">
              <a:rPr lang="en-US" smtClean="0"/>
              <a:t>8</a:t>
            </a:fld>
            <a:endParaRPr lang="en-US"/>
          </a:p>
        </p:txBody>
      </p:sp>
    </p:spTree>
    <p:extLst>
      <p:ext uri="{BB962C8B-B14F-4D97-AF65-F5344CB8AC3E}">
        <p14:creationId xmlns:p14="http://schemas.microsoft.com/office/powerpoint/2010/main" val="2620311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Storyline script– Intro, Page 4</a:t>
            </a:r>
            <a:endParaRPr lang="en-US" dirty="0"/>
          </a:p>
        </p:txBody>
      </p:sp>
      <p:sp>
        <p:nvSpPr>
          <p:cNvPr id="3" name="Content Placeholder 2"/>
          <p:cNvSpPr>
            <a:spLocks noGrp="1"/>
          </p:cNvSpPr>
          <p:nvPr>
            <p:ph idx="1"/>
          </p:nvPr>
        </p:nvSpPr>
        <p:spPr>
          <a:xfrm>
            <a:off x="457200" y="1600200"/>
            <a:ext cx="8229600" cy="3962399"/>
          </a:xfrm>
        </p:spPr>
        <p:txBody>
          <a:bodyPr>
            <a:normAutofit fontScale="92500"/>
          </a:bodyPr>
          <a:lstStyle/>
          <a:p>
            <a:pPr marL="0" indent="0">
              <a:buNone/>
            </a:pPr>
            <a:r>
              <a:rPr lang="en-US" b="1" dirty="0" smtClean="0"/>
              <a:t>Richard:</a:t>
            </a:r>
            <a:r>
              <a:rPr lang="en-US" dirty="0" smtClean="0"/>
              <a:t> Hi, I’m Richard.</a:t>
            </a:r>
          </a:p>
          <a:p>
            <a:pPr marL="0" indent="0">
              <a:buNone/>
            </a:pPr>
            <a:r>
              <a:rPr lang="en-US" b="1" dirty="0" smtClean="0"/>
              <a:t>Engineer:</a:t>
            </a:r>
            <a:r>
              <a:rPr lang="en-US" dirty="0" smtClean="0"/>
              <a:t> Hi, I’m </a:t>
            </a:r>
            <a:r>
              <a:rPr lang="en-US" dirty="0" err="1" smtClean="0"/>
              <a:t>Aleef</a:t>
            </a:r>
            <a:r>
              <a:rPr lang="en-US" dirty="0" smtClean="0"/>
              <a:t>.</a:t>
            </a:r>
            <a:endParaRPr lang="en-US" dirty="0"/>
          </a:p>
          <a:p>
            <a:pPr marL="0" indent="0">
              <a:buNone/>
            </a:pPr>
            <a:endParaRPr lang="en-US" dirty="0" smtClean="0"/>
          </a:p>
          <a:p>
            <a:pPr marL="0" indent="0">
              <a:buNone/>
            </a:pPr>
            <a:r>
              <a:rPr lang="en-US" b="1" dirty="0" smtClean="0"/>
              <a:t>CHARLIE:</a:t>
            </a:r>
          </a:p>
          <a:p>
            <a:pPr marL="0" indent="0">
              <a:buNone/>
            </a:pPr>
            <a:r>
              <a:rPr lang="en-US" dirty="0" smtClean="0"/>
              <a:t>They’re here to tell you how we met and a bit about the technology – then we’ll be back to explain why we need </a:t>
            </a:r>
            <a:r>
              <a:rPr lang="en-US" i="1" dirty="0" smtClean="0"/>
              <a:t>you</a:t>
            </a:r>
            <a:r>
              <a:rPr lang="en-US" dirty="0" smtClean="0"/>
              <a:t> to become part of our team.</a:t>
            </a:r>
          </a:p>
        </p:txBody>
      </p:sp>
      <p:sp>
        <p:nvSpPr>
          <p:cNvPr id="4" name="Slide Number Placeholder 3"/>
          <p:cNvSpPr>
            <a:spLocks noGrp="1"/>
          </p:cNvSpPr>
          <p:nvPr>
            <p:ph type="sldNum" sz="quarter" idx="12"/>
          </p:nvPr>
        </p:nvSpPr>
        <p:spPr/>
        <p:txBody>
          <a:bodyPr/>
          <a:lstStyle/>
          <a:p>
            <a:fld id="{F2C8D506-FD5F-4E3F-AE1B-33710E5DD704}" type="slidenum">
              <a:rPr lang="en-US" smtClean="0"/>
              <a:t>9</a:t>
            </a:fld>
            <a:endParaRPr lang="en-US"/>
          </a:p>
        </p:txBody>
      </p:sp>
    </p:spTree>
    <p:extLst>
      <p:ext uri="{BB962C8B-B14F-4D97-AF65-F5344CB8AC3E}">
        <p14:creationId xmlns:p14="http://schemas.microsoft.com/office/powerpoint/2010/main" val="1411144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1810</TotalTime>
  <Words>1021</Words>
  <Application>Microsoft Office PowerPoint</Application>
  <PresentationFormat>On-screen Show (4:3)</PresentationFormat>
  <Paragraphs>103</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Cheers for chairs Accessible sailing at CBI!</vt:lpstr>
      <vt:lpstr>Content objectives</vt:lpstr>
      <vt:lpstr>Storyboard for intro</vt:lpstr>
      <vt:lpstr>Storyboard for intro</vt:lpstr>
      <vt:lpstr>Storyboard for intro</vt:lpstr>
      <vt:lpstr>Storyline script – Intro, Page 1</vt:lpstr>
      <vt:lpstr>Storyline script – Intro, Page 2</vt:lpstr>
      <vt:lpstr>Storyline script – Intro, Page 3</vt:lpstr>
      <vt:lpstr>Storyline script– Intro, Page 4</vt:lpstr>
      <vt:lpstr>Storyboard/Storyline – Richard’s story</vt:lpstr>
      <vt:lpstr>Storyboard for close </vt:lpstr>
      <vt:lpstr>Storyline – Close, Page #1</vt:lpstr>
      <vt:lpstr>Storyline – Close, Page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Hats off for Universal Access at CBI!</dc:title>
  <dc:creator>Mari Anne Snow</dc:creator>
  <cp:lastModifiedBy>Mari Anne Snow</cp:lastModifiedBy>
  <cp:revision>104</cp:revision>
  <dcterms:created xsi:type="dcterms:W3CDTF">2014-08-28T13:03:38Z</dcterms:created>
  <dcterms:modified xsi:type="dcterms:W3CDTF">2014-09-07T15:50:16Z</dcterms:modified>
</cp:coreProperties>
</file>